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Tomorrow" panose="020B0604020202020204" charset="0"/>
      <p:regular r:id="rId8"/>
    </p:embeddedFont>
    <p:embeddedFont>
      <p:font typeface="Tomorrow Semi Bold" panose="020B0604020202020204" charset="0"/>
      <p:regular r:id="rId9"/>
    </p:embeddedFont>
  </p:embeddedFontLst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7" d="100"/>
          <a:sy n="67" d="100"/>
        </p:scale>
        <p:origin x="102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7169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  <p:txBody>
          <a:bodyPr/>
          <a:lstStyle/>
          <a:p>
            <a:endParaRPr lang="en-PK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4084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Bahria University Wah Smart Campus: IoT &amp; Network Infrastructure</a:t>
            </a:r>
            <a:endParaRPr lang="en-US" sz="4450" b="1" dirty="0"/>
          </a:p>
        </p:txBody>
      </p:sp>
      <p:sp>
        <p:nvSpPr>
          <p:cNvPr id="4" name="Text 1"/>
          <p:cNvSpPr/>
          <p:nvPr/>
        </p:nvSpPr>
        <p:spPr>
          <a:xfrm>
            <a:off x="6280190" y="340590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This presentation details the sophisticated network and IoT infrastructure designed for a modern smart campus, focusing on connectivity, security, and smart automation.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89" y="473333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Group Members: </a:t>
            </a:r>
          </a:p>
          <a:p>
            <a:pPr marL="285750" indent="-285750" algn="l">
              <a:lnSpc>
                <a:spcPts val="2850"/>
              </a:lnSpc>
              <a:buFontTx/>
              <a:buChar char="-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Chaudhary Muhammad </a:t>
            </a:r>
            <a:r>
              <a:rPr lang="en-US" sz="175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Abubakar  </a:t>
            </a:r>
            <a:endParaRPr lang="en-US" sz="1750" dirty="0">
              <a:solidFill>
                <a:srgbClr val="C9C9C0"/>
              </a:solidFill>
              <a:latin typeface="Tomorrow" pitchFamily="34" charset="0"/>
              <a:ea typeface="Tomorrow" pitchFamily="34" charset="-122"/>
              <a:cs typeface="Tomorrow" pitchFamily="34" charset="-120"/>
            </a:endParaRPr>
          </a:p>
          <a:p>
            <a:pPr marL="285750" indent="-285750" algn="l">
              <a:lnSpc>
                <a:spcPts val="2850"/>
              </a:lnSpc>
              <a:buFontTx/>
              <a:buChar char="-"/>
            </a:pPr>
            <a:endParaRPr lang="en-US" sz="1750" dirty="0">
              <a:solidFill>
                <a:srgbClr val="C9C9C0"/>
              </a:solidFill>
              <a:latin typeface="Tomorrow" pitchFamily="34" charset="0"/>
              <a:ea typeface="Tomorrow" pitchFamily="34" charset="-122"/>
              <a:cs typeface="Tomorrow" pitchFamily="34" charset="-120"/>
            </a:endParaRPr>
          </a:p>
          <a:p>
            <a:pPr algn="l">
              <a:lnSpc>
                <a:spcPts val="2850"/>
              </a:lnSpc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Submitted To: Ma'am Purva Bashir &amp; Adil Ali Raja.</a:t>
            </a:r>
          </a:p>
          <a:p>
            <a:pPr algn="l">
              <a:lnSpc>
                <a:spcPts val="2850"/>
              </a:lnSpc>
            </a:pPr>
            <a:endParaRPr lang="en-US" sz="1750" dirty="0">
              <a:solidFill>
                <a:srgbClr val="C9C9C0"/>
              </a:solidFill>
              <a:latin typeface="Tomorrow" pitchFamily="34" charset="0"/>
              <a:ea typeface="Tomorrow" pitchFamily="34" charset="-122"/>
              <a:cs typeface="Tomorrow" pitchFamily="34" charset="-120"/>
            </a:endParaRPr>
          </a:p>
          <a:p>
            <a:pPr algn="l">
              <a:lnSpc>
                <a:spcPts val="2850"/>
              </a:lnSpc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Section: 4A</a:t>
            </a:r>
            <a:endParaRPr lang="en-US" sz="17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266837-FD9A-EDFA-65B4-537270AB21D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73025" y="7751091"/>
            <a:ext cx="1857375" cy="47850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2713" y="591383"/>
            <a:ext cx="12323207" cy="672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Robust Network Backbone and Core Services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52713" y="1779508"/>
            <a:ext cx="7665125" cy="1031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Our smart campus network is built on a resilient </a:t>
            </a:r>
            <a:r>
              <a:rPr lang="en-US" sz="1650" dirty="0">
                <a:solidFill>
                  <a:srgbClr val="E1E1DF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OSPF backbone</a:t>
            </a:r>
            <a:r>
              <a:rPr lang="en-US" sz="16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, ensuring high availability and efficient routing across all campus segments. This robust foundation supports critical services and seamless data flow.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52713" y="3053358"/>
            <a:ext cx="3724989" cy="2012990"/>
          </a:xfrm>
          <a:prstGeom prst="roundRect">
            <a:avLst>
              <a:gd name="adj" fmla="val 1603"/>
            </a:avLst>
          </a:prstGeom>
          <a:solidFill>
            <a:srgbClr val="3C3C3A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5" name="Text 3"/>
          <p:cNvSpPr/>
          <p:nvPr/>
        </p:nvSpPr>
        <p:spPr>
          <a:xfrm>
            <a:off x="967740" y="3268385"/>
            <a:ext cx="2688431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DHCP Server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967740" y="3819406"/>
            <a:ext cx="3294936" cy="1031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Automated IP address assignment for network devices.</a:t>
            </a:r>
            <a:endParaRPr lang="en-US" sz="1650" dirty="0"/>
          </a:p>
        </p:txBody>
      </p:sp>
      <p:sp>
        <p:nvSpPr>
          <p:cNvPr id="7" name="Shape 5"/>
          <p:cNvSpPr/>
          <p:nvPr/>
        </p:nvSpPr>
        <p:spPr>
          <a:xfrm>
            <a:off x="4692729" y="3053358"/>
            <a:ext cx="3725108" cy="2012990"/>
          </a:xfrm>
          <a:prstGeom prst="roundRect">
            <a:avLst>
              <a:gd name="adj" fmla="val 1603"/>
            </a:avLst>
          </a:prstGeom>
          <a:solidFill>
            <a:srgbClr val="3C3C3A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8" name="Text 6"/>
          <p:cNvSpPr/>
          <p:nvPr/>
        </p:nvSpPr>
        <p:spPr>
          <a:xfrm>
            <a:off x="4907756" y="3268385"/>
            <a:ext cx="2688431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DNS Server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4907756" y="3819406"/>
            <a:ext cx="3295055" cy="1031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Reliable domain name resolution for all campus services.</a:t>
            </a:r>
            <a:endParaRPr lang="en-US" sz="1650" dirty="0"/>
          </a:p>
        </p:txBody>
      </p:sp>
      <p:sp>
        <p:nvSpPr>
          <p:cNvPr id="10" name="Shape 8"/>
          <p:cNvSpPr/>
          <p:nvPr/>
        </p:nvSpPr>
        <p:spPr>
          <a:xfrm>
            <a:off x="752713" y="5281374"/>
            <a:ext cx="7665125" cy="1325047"/>
          </a:xfrm>
          <a:prstGeom prst="roundRect">
            <a:avLst>
              <a:gd name="adj" fmla="val 2435"/>
            </a:avLst>
          </a:prstGeom>
          <a:solidFill>
            <a:srgbClr val="3C3C3A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1" name="Text 9"/>
          <p:cNvSpPr/>
          <p:nvPr/>
        </p:nvSpPr>
        <p:spPr>
          <a:xfrm>
            <a:off x="967740" y="5496401"/>
            <a:ext cx="2688431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IoT Server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967740" y="6047422"/>
            <a:ext cx="7235071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Centralized management and data processing for all IoT devices.</a:t>
            </a:r>
            <a:endParaRPr lang="en-US" sz="165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4359" y="1380351"/>
            <a:ext cx="4935141" cy="5359003"/>
          </a:xfrm>
          <a:prstGeom prst="rect">
            <a:avLst/>
          </a:prstGeom>
        </p:spPr>
      </p:pic>
      <p:sp>
        <p:nvSpPr>
          <p:cNvPr id="14" name="Text 11"/>
          <p:cNvSpPr/>
          <p:nvPr/>
        </p:nvSpPr>
        <p:spPr>
          <a:xfrm>
            <a:off x="8950047" y="7428905"/>
            <a:ext cx="4935141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6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4DDF000-8AAC-5D8A-8FDB-117D51B5A6F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75870" y="7751446"/>
            <a:ext cx="1943100" cy="47815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8627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4138" y="3159919"/>
            <a:ext cx="13182124" cy="1293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Seamless IoT Integration: Smart Doors Across Campus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4138" y="4763214"/>
            <a:ext cx="4256127" cy="2892623"/>
          </a:xfrm>
          <a:prstGeom prst="roundRect">
            <a:avLst>
              <a:gd name="adj" fmla="val 3793"/>
            </a:avLst>
          </a:prstGeom>
          <a:solidFill>
            <a:srgbClr val="1D1D1B"/>
          </a:solidFill>
          <a:ln w="22860">
            <a:solidFill>
              <a:srgbClr val="555553"/>
            </a:solidFill>
            <a:prstDash val="solid"/>
          </a:ln>
        </p:spPr>
        <p:txBody>
          <a:bodyPr/>
          <a:lstStyle/>
          <a:p>
            <a:endParaRPr lang="en-PK"/>
          </a:p>
        </p:txBody>
      </p:sp>
      <p:sp>
        <p:nvSpPr>
          <p:cNvPr id="5" name="Shape 2"/>
          <p:cNvSpPr/>
          <p:nvPr/>
        </p:nvSpPr>
        <p:spPr>
          <a:xfrm>
            <a:off x="701278" y="4763214"/>
            <a:ext cx="91440" cy="2892623"/>
          </a:xfrm>
          <a:prstGeom prst="roundRect">
            <a:avLst>
              <a:gd name="adj" fmla="val 33941"/>
            </a:avLst>
          </a:prstGeom>
          <a:solidFill>
            <a:srgbClr val="E1E1DF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6" name="Text 3"/>
          <p:cNvSpPr/>
          <p:nvPr/>
        </p:nvSpPr>
        <p:spPr>
          <a:xfrm>
            <a:off x="1022390" y="4992886"/>
            <a:ext cx="2842141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Wireless Smart Doors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022390" y="5440204"/>
            <a:ext cx="3728204" cy="19859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Implementing smart door technology for enhanced security and access control across 7 distinct lab blocks. These doors operate wirelessly, minimizing complex cabling.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187077" y="4763214"/>
            <a:ext cx="4256127" cy="2892623"/>
          </a:xfrm>
          <a:prstGeom prst="roundRect">
            <a:avLst>
              <a:gd name="adj" fmla="val 3793"/>
            </a:avLst>
          </a:prstGeom>
          <a:solidFill>
            <a:srgbClr val="1D1D1B"/>
          </a:solidFill>
          <a:ln w="22860">
            <a:solidFill>
              <a:srgbClr val="555553"/>
            </a:solidFill>
            <a:prstDash val="solid"/>
          </a:ln>
        </p:spPr>
        <p:txBody>
          <a:bodyPr/>
          <a:lstStyle/>
          <a:p>
            <a:endParaRPr lang="en-PK"/>
          </a:p>
        </p:txBody>
      </p:sp>
      <p:sp>
        <p:nvSpPr>
          <p:cNvPr id="9" name="Shape 6"/>
          <p:cNvSpPr/>
          <p:nvPr/>
        </p:nvSpPr>
        <p:spPr>
          <a:xfrm>
            <a:off x="5164217" y="4763214"/>
            <a:ext cx="91440" cy="2892623"/>
          </a:xfrm>
          <a:prstGeom prst="roundRect">
            <a:avLst>
              <a:gd name="adj" fmla="val 33941"/>
            </a:avLst>
          </a:prstGeom>
          <a:solidFill>
            <a:srgbClr val="E1E1DF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0" name="Text 7"/>
          <p:cNvSpPr/>
          <p:nvPr/>
        </p:nvSpPr>
        <p:spPr>
          <a:xfrm>
            <a:off x="5485328" y="4992886"/>
            <a:ext cx="2930843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Home Gateway Bridge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5485328" y="5440204"/>
            <a:ext cx="3728204" cy="1654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 dedicated Home Gateway in each lab block acts as the crucial bridge, translating wireless signals from smart doors into the main network, ensuring reliable communication.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9650016" y="4763214"/>
            <a:ext cx="4256127" cy="2892623"/>
          </a:xfrm>
          <a:prstGeom prst="roundRect">
            <a:avLst>
              <a:gd name="adj" fmla="val 3793"/>
            </a:avLst>
          </a:prstGeom>
          <a:solidFill>
            <a:srgbClr val="1D1D1B"/>
          </a:solidFill>
          <a:ln w="22860">
            <a:solidFill>
              <a:srgbClr val="555553"/>
            </a:solidFill>
            <a:prstDash val="solid"/>
          </a:ln>
        </p:spPr>
        <p:txBody>
          <a:bodyPr/>
          <a:lstStyle/>
          <a:p>
            <a:endParaRPr lang="en-PK"/>
          </a:p>
        </p:txBody>
      </p:sp>
      <p:sp>
        <p:nvSpPr>
          <p:cNvPr id="13" name="Shape 10"/>
          <p:cNvSpPr/>
          <p:nvPr/>
        </p:nvSpPr>
        <p:spPr>
          <a:xfrm>
            <a:off x="9627156" y="4763214"/>
            <a:ext cx="91440" cy="2892623"/>
          </a:xfrm>
          <a:prstGeom prst="roundRect">
            <a:avLst>
              <a:gd name="adj" fmla="val 33941"/>
            </a:avLst>
          </a:prstGeom>
          <a:solidFill>
            <a:srgbClr val="E1E1DF"/>
          </a:solidFill>
          <a:ln/>
        </p:spPr>
        <p:txBody>
          <a:bodyPr/>
          <a:lstStyle/>
          <a:p>
            <a:endParaRPr lang="en-PK"/>
          </a:p>
        </p:txBody>
      </p:sp>
      <p:sp>
        <p:nvSpPr>
          <p:cNvPr id="14" name="Text 11"/>
          <p:cNvSpPr/>
          <p:nvPr/>
        </p:nvSpPr>
        <p:spPr>
          <a:xfrm>
            <a:off x="9948267" y="4992886"/>
            <a:ext cx="2586276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Distributed Control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9948267" y="5440204"/>
            <a:ext cx="3728204" cy="1654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This distributed gateway approach minimizes single points of failure and optimizes local network traffic, enhancing overall system responsiveness.</a:t>
            </a:r>
            <a:endParaRPr lang="en-US" sz="16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A8D86B5-0C02-8DA5-7863-B7D19EDF648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15838" y="7798968"/>
            <a:ext cx="2086043" cy="43063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7454" y="461605"/>
            <a:ext cx="9253418" cy="524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Dedicated IoT Security &amp; Smart Automation</a:t>
            </a:r>
            <a:endParaRPr lang="en-US" sz="3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492" y="1426726"/>
            <a:ext cx="5531167" cy="44977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87492" y="6093857"/>
            <a:ext cx="3979783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IoT Registration Server (192.168.0.15)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887492" y="6525463"/>
            <a:ext cx="6522958" cy="13469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 </a:t>
            </a:r>
            <a:r>
              <a:rPr lang="en-US" sz="1300" dirty="0">
                <a:solidFill>
                  <a:srgbClr val="E1E1DF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dedicated IoT Registration Server</a:t>
            </a: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ensures all devices are securely </a:t>
            </a:r>
          </a:p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authenticated and provisioned. This separation from the general </a:t>
            </a:r>
          </a:p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web server significantly mitigates potential security risks by isolating </a:t>
            </a:r>
          </a:p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critical IoT data and control functions.</a:t>
            </a:r>
            <a:endParaRPr lang="en-US" sz="13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7608" y="1426726"/>
            <a:ext cx="5531167" cy="44457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27608" y="6093857"/>
            <a:ext cx="3725823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Web Dashboard for Remote Control</a:t>
            </a:r>
            <a:endParaRPr lang="en-US" sz="16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D44AAD6-8B51-EC41-352F-3885258A4C7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30175" y="7715251"/>
            <a:ext cx="1800225" cy="378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19988" y="6544866"/>
            <a:ext cx="6522958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 user-friendly web dashboard provides real-time monitoring and remote control of all lab doors. Utilizing a </a:t>
            </a:r>
            <a:r>
              <a:rPr lang="en-US" sz="1300" dirty="0">
                <a:solidFill>
                  <a:srgbClr val="E1E1DF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'Thing Editor' logic</a:t>
            </a:r>
            <a:r>
              <a:rPr lang="en-US" sz="13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with digital slots, users can easily view door status and issue commands, streamlining operational management.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1985" y="798433"/>
            <a:ext cx="7860030" cy="11465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Scalability, Security, and Centralized Management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41985" y="2220158"/>
            <a:ext cx="733782" cy="1350288"/>
          </a:xfrm>
          <a:prstGeom prst="roundRect">
            <a:avLst>
              <a:gd name="adj" fmla="val 360012"/>
            </a:avLst>
          </a:prstGeom>
          <a:solidFill>
            <a:srgbClr val="3C3C3A"/>
          </a:solidFill>
          <a:ln/>
        </p:spPr>
        <p:txBody>
          <a:bodyPr/>
          <a:lstStyle/>
          <a:p>
            <a:endParaRPr lang="en-PK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1299" y="2757726"/>
            <a:ext cx="275153" cy="27515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59123" y="2403515"/>
            <a:ext cx="2293144" cy="286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Scalable Design</a:t>
            </a:r>
            <a:endParaRPr lang="en-US" sz="1800" dirty="0"/>
          </a:p>
        </p:txBody>
      </p:sp>
      <p:sp>
        <p:nvSpPr>
          <p:cNvPr id="7" name="Text 3"/>
          <p:cNvSpPr/>
          <p:nvPr/>
        </p:nvSpPr>
        <p:spPr>
          <a:xfrm>
            <a:off x="1559123" y="2800112"/>
            <a:ext cx="6942892" cy="586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modular architecture allows for easy expansion, accommodating future growth in IoT devices and campus infrastructure without significant overhaul.</a:t>
            </a:r>
            <a:endParaRPr lang="en-US" sz="1400" dirty="0"/>
          </a:p>
        </p:txBody>
      </p:sp>
      <p:sp>
        <p:nvSpPr>
          <p:cNvPr id="8" name="Shape 4"/>
          <p:cNvSpPr/>
          <p:nvPr/>
        </p:nvSpPr>
        <p:spPr>
          <a:xfrm>
            <a:off x="641985" y="3753802"/>
            <a:ext cx="733782" cy="1350288"/>
          </a:xfrm>
          <a:prstGeom prst="roundRect">
            <a:avLst>
              <a:gd name="adj" fmla="val 360012"/>
            </a:avLst>
          </a:prstGeom>
          <a:solidFill>
            <a:srgbClr val="3C3C3A"/>
          </a:solidFill>
          <a:ln/>
        </p:spPr>
        <p:txBody>
          <a:bodyPr/>
          <a:lstStyle/>
          <a:p>
            <a:endParaRPr lang="en-PK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1299" y="4291370"/>
            <a:ext cx="275153" cy="27515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559123" y="3937159"/>
            <a:ext cx="2293144" cy="286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Enhanced Security</a:t>
            </a:r>
            <a:endParaRPr lang="en-US" sz="1800" dirty="0"/>
          </a:p>
        </p:txBody>
      </p:sp>
      <p:sp>
        <p:nvSpPr>
          <p:cNvPr id="11" name="Text 6"/>
          <p:cNvSpPr/>
          <p:nvPr/>
        </p:nvSpPr>
        <p:spPr>
          <a:xfrm>
            <a:off x="1559123" y="4333756"/>
            <a:ext cx="6942892" cy="586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Dedicated servers and isolated networks provide robust protection against cyber threats, safeguarding sensitive campus data and access controls.</a:t>
            </a:r>
            <a:endParaRPr lang="en-US" sz="1400" dirty="0"/>
          </a:p>
        </p:txBody>
      </p:sp>
      <p:sp>
        <p:nvSpPr>
          <p:cNvPr id="12" name="Shape 7"/>
          <p:cNvSpPr/>
          <p:nvPr/>
        </p:nvSpPr>
        <p:spPr>
          <a:xfrm>
            <a:off x="641985" y="5287447"/>
            <a:ext cx="733782" cy="1350288"/>
          </a:xfrm>
          <a:prstGeom prst="roundRect">
            <a:avLst>
              <a:gd name="adj" fmla="val 360012"/>
            </a:avLst>
          </a:prstGeom>
          <a:solidFill>
            <a:srgbClr val="3C3C3A"/>
          </a:solidFill>
          <a:ln/>
        </p:spPr>
        <p:txBody>
          <a:bodyPr/>
          <a:lstStyle/>
          <a:p>
            <a:endParaRPr lang="en-PK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71299" y="5825014"/>
            <a:ext cx="275153" cy="27515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59123" y="5470803"/>
            <a:ext cx="2293144" cy="286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Centralized Control</a:t>
            </a:r>
            <a:endParaRPr lang="en-US" sz="1800" dirty="0"/>
          </a:p>
        </p:txBody>
      </p:sp>
      <p:sp>
        <p:nvSpPr>
          <p:cNvPr id="15" name="Text 9"/>
          <p:cNvSpPr/>
          <p:nvPr/>
        </p:nvSpPr>
        <p:spPr>
          <a:xfrm>
            <a:off x="1559123" y="5867400"/>
            <a:ext cx="6942892" cy="586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 unified management platform offers comprehensive oversight and simplified operation of the entire smart campus ecosystem, from network to devices.</a:t>
            </a:r>
            <a:endParaRPr lang="en-US" sz="1400" dirty="0"/>
          </a:p>
        </p:txBody>
      </p:sp>
      <p:sp>
        <p:nvSpPr>
          <p:cNvPr id="16" name="Text 10"/>
          <p:cNvSpPr/>
          <p:nvPr/>
        </p:nvSpPr>
        <p:spPr>
          <a:xfrm>
            <a:off x="641985" y="6844070"/>
            <a:ext cx="7860030" cy="586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This integrated approach delivers a secure, efficient, and future-proof smart campus environment, leveraging cutting-edge IoT and networking principles.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413</Words>
  <Application>Microsoft Office PowerPoint</Application>
  <PresentationFormat>Custom</PresentationFormat>
  <Paragraphs>44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Tomorrow Semi Bold</vt:lpstr>
      <vt:lpstr>Arial</vt:lpstr>
      <vt:lpstr>Tomorrow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09-239241-028</cp:lastModifiedBy>
  <cp:revision>3</cp:revision>
  <dcterms:created xsi:type="dcterms:W3CDTF">2025-12-26T05:38:20Z</dcterms:created>
  <dcterms:modified xsi:type="dcterms:W3CDTF">2025-12-26T05:57:33Z</dcterms:modified>
</cp:coreProperties>
</file>